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7"/>
  </p:notesMasterIdLst>
  <p:sldIdLst>
    <p:sldId id="256" r:id="rId18"/>
    <p:sldId id="257" r:id="rId19"/>
    <p:sldId id="258" r:id="rId20"/>
    <p:sldId id="259" r:id="rId21"/>
    <p:sldId id="260" r:id="rId22"/>
    <p:sldId id="261" r:id="rId23"/>
    <p:sldId id="262" r:id="rId24"/>
    <p:sldId id="263" r:id="rId25"/>
    <p:sldId id="264" r:id="rId2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sk" charset="1" panose="00000000000000000000"/>
      <p:regular r:id="rId10"/>
    </p:embeddedFont>
    <p:embeddedFont>
      <p:font typeface="Hangyaboly" charset="1" panose="00000500000000000000"/>
      <p:regular r:id="rId11"/>
    </p:embeddedFont>
    <p:embeddedFont>
      <p:font typeface="Moontime" charset="1" panose="00000000000000000000"/>
      <p:regular r:id="rId12"/>
    </p:embeddedFont>
    <p:embeddedFont>
      <p:font typeface="Dreaming Outloud Sans Alt" charset="1" panose="00000500000000000000"/>
      <p:regular r:id="rId13"/>
    </p:embeddedFont>
    <p:embeddedFont>
      <p:font typeface="Dreaming Outloud Sans Alt Italics" charset="1" panose="00000500000000000000"/>
      <p:regular r:id="rId14"/>
    </p:embeddedFont>
    <p:embeddedFont>
      <p:font typeface="Dreaming Outloud Sans" charset="1" panose="00000500000000000000"/>
      <p:regular r:id="rId15"/>
    </p:embeddedFont>
    <p:embeddedFont>
      <p:font typeface="Dreaming Outloud Sans Italics" charset="1" panose="00000500000000000000"/>
      <p:regular r:id="rId16"/>
    </p:embeddedFont>
    <p:embeddedFont>
      <p:font typeface="Abstracted Dream JP"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notesMasters/notesMaster1.xml" Type="http://schemas.openxmlformats.org/officeDocument/2006/relationships/notesMaster"/><Relationship Id="rId28" Target="theme/theme2.xml" Type="http://schemas.openxmlformats.org/officeDocument/2006/relationships/theme"/><Relationship Id="rId29" Target="notesSlides/notesSlide1.xml" Type="http://schemas.openxmlformats.org/officeDocument/2006/relationships/notesSlide"/><Relationship Id="rId3" Target="viewProps.xml" Type="http://schemas.openxmlformats.org/officeDocument/2006/relationships/viewProps"/><Relationship Id="rId30" Target="notesSlides/notesSlide2.xml" Type="http://schemas.openxmlformats.org/officeDocument/2006/relationships/notesSlide"/><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Hello everyone! Good morning.</a:t>
            </a:r>
          </a:p>
          <a:p>
            <a:r>
              <a:rPr lang="en-US"/>
              <a:t>Travel through time with us to uncover Germany's air quality story. </a:t>
            </a:r>
          </a:p>
          <a:p>
            <a:r>
              <a:rPr lang="en-US"/>
              <a:t>As Germany advanced, its air went through changes, affecting not just nature but also the well-being of its people. </a:t>
            </a:r>
          </a:p>
          <a:p>
            <a:r>
              <a:rPr lang="en-US"/>
              <a:t>From the past to the present, this journey reveals how air pollution has shaped the nation and impacted lives, sometimes tragically with premature deaths.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Air pollution is the presence of harmful substances in the air. NO2 (nitrogen dioxide), O3 (ozone), and PM2.5 (fine particulate matter) are common pollutants. NO2 is a gas released from combustion processes, O3 is a secondary pollutant formed by chemical reactions, and PM2.5 consists of tiny particles suspended in the air, often originating from combustion and industrial activities. These pollutants can have adverse health and environmental effects as shown in the image.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analysis covering 2006 to 2020, we tracked air pollution levels (measured in µg/m³) across different regions. </a:t>
            </a:r>
          </a:p>
          <a:p>
            <a:r>
              <a:rPr lang="en-US"/>
              <a:t>Each line represents a region. You might notice a spike in 2006, especially for O3 (ozone). </a:t>
            </a:r>
          </a:p>
          <a:p>
            <a:r>
              <a:rPr lang="en-US"/>
              <a:t>But don't worry, that's because we didn't have data for NO2 and PM2.5 that year. What's important is that in 2019, pollution rose again. </a:t>
            </a:r>
          </a:p>
          <a:p>
            <a:r>
              <a:rPr lang="en-US"/>
              <a:t>However, by 2020, there's a promising decline, showing that efforts to improve air quality are making a difference.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is a window into our air's quality. </a:t>
            </a:r>
          </a:p>
          <a:p>
            <a:r>
              <a:rPr lang="en-US"/>
              <a:t>The red line represents the WHO's air quality standards. While NO2 and PM2.5 remain steady within these limits, O3 levels show a concerning upward trend, especially in recent years. </a:t>
            </a:r>
          </a:p>
          <a:p>
            <a:r>
              <a:rPr lang="en-US"/>
              <a:t>This increase could be attributed to factors like weather patterns, increased vehicular traffic, industrial activities, and pollutants from distant sources, posing risks to our health and the environment.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map offers a comprehensive view of the overall air pollution levels, presenting a clear distribution across three distinct regions: Central, North, and South. Notably, we observe that the Southern region experiences the highest pollution levels, followed by the Northern region, with the lowest pollution levels found in the Central region."</a:t>
            </a:r>
          </a:p>
          <a:p>
            <a:r>
              <a:rPr lang="en-US"/>
              <a:t>The Southern region experiences higher pollution due to a combination of industrial emissions, dense urbanization, vehicular traffic, and climatic conditions that can trap pollutants, resulting in elevated air pollution levels.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in the right showcases a higher prevalence of premature deaths in the central region, followed by the north and then the south.cause of higher death could be inadequate healthcare facilities or higher population density of central region , leading to increased exposure and vulnerability to the adverse effects of air pollutants.Meanwhile, the left  graph showcases  premature deaths attributed to different air pollutants in 3 distinct regions.  Taller bars indicate more early deaths because of pm2.5 in every region . PM2.5 is tiny airborne particles, pose a greater risk as they can deeply penetrate the lungs and enter the bloodstream, causing various health issues and increasing the risk of early death.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dashboard offers a clear view of air pollution trends in Germany. It lets you select a state and see how pollution levels have changed over the years. You can also check individual pollutants variations, discover the most polluted cities, and understand the health impact through premature deaths data. It's a valuable tool for addressing Germany's air pollution challenges.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Germany's fight against air pollution has shown progress, with a dip in 2020 after a peak in 2019. However, challenges remain, especially with NO2, PM2.5, and rising ozone levels (O3). The pollution in the southern region underlines the impact of industry and cities. </a:t>
            </a:r>
          </a:p>
          <a:p>
            <a:r>
              <a:rPr lang="en-US"/>
              <a:t>Supporting policies and eco-friendly transport is key to cleaner air. Embracing green tech and sharing its benefits will drive a sustainable future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jpeg" Type="http://schemas.openxmlformats.org/officeDocument/2006/relationships/image"/><Relationship Id="rId11" Target="../media/image7.jpe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jpeg" Type="http://schemas.openxmlformats.org/officeDocument/2006/relationships/image"/><Relationship Id="rId8" Target="../media/VAFwTA99yQ8.mp4" Type="http://schemas.openxmlformats.org/officeDocument/2006/relationships/video"/><Relationship Id="rId9" Target="../media/VAFwTA99yQ8.mp4" Type="http://schemas.microsoft.com/office/2007/relationships/media"/></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5.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8.jpeg" Type="http://schemas.openxmlformats.org/officeDocument/2006/relationships/image"/><Relationship Id="rId4" Target="../media/VAFwTYjp2F8.mp4" Type="http://schemas.openxmlformats.org/officeDocument/2006/relationships/video"/><Relationship Id="rId5" Target="../media/VAFwTYjp2F8.mp4" Type="http://schemas.microsoft.com/office/2007/relationships/media"/></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223218" y="-1863247"/>
            <a:ext cx="2446436" cy="4114800"/>
          </a:xfrm>
          <a:custGeom>
            <a:avLst/>
            <a:gdLst/>
            <a:ahLst/>
            <a:cxnLst/>
            <a:rect r="r" b="b" t="t" l="l"/>
            <a:pathLst>
              <a:path h="4114800" w="2446436">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500577" y="8924550"/>
            <a:ext cx="957985" cy="1626209"/>
          </a:xfrm>
          <a:custGeom>
            <a:avLst/>
            <a:gdLst/>
            <a:ahLst/>
            <a:cxnLst/>
            <a:rect r="r" b="b" t="t" l="l"/>
            <a:pathLst>
              <a:path h="1626209" w="957985">
                <a:moveTo>
                  <a:pt x="0" y="0"/>
                </a:moveTo>
                <a:lnTo>
                  <a:pt x="957985" y="0"/>
                </a:lnTo>
                <a:lnTo>
                  <a:pt x="957985" y="1626210"/>
                </a:lnTo>
                <a:lnTo>
                  <a:pt x="0" y="1626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4" id="4">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8638" t="5280" r="8638" b="0"/>
          <a:stretch>
            <a:fillRect/>
          </a:stretch>
        </p:blipFill>
        <p:spPr>
          <a:xfrm flipH="false" flipV="false" rot="0">
            <a:off x="2286585" y="3130868"/>
            <a:ext cx="6255201" cy="4025265"/>
          </a:xfrm>
          <a:prstGeom prst="rect">
            <a:avLst/>
          </a:prstGeom>
        </p:spPr>
      </p:pic>
      <p:sp>
        <p:nvSpPr>
          <p:cNvPr name="Freeform 5" id="5"/>
          <p:cNvSpPr/>
          <p:nvPr/>
        </p:nvSpPr>
        <p:spPr>
          <a:xfrm flipH="false" flipV="false" rot="0">
            <a:off x="10477066" y="3041333"/>
            <a:ext cx="6230759" cy="4025265"/>
          </a:xfrm>
          <a:custGeom>
            <a:avLst/>
            <a:gdLst/>
            <a:ahLst/>
            <a:cxnLst/>
            <a:rect r="r" b="b" t="t" l="l"/>
            <a:pathLst>
              <a:path h="4025265" w="6230759">
                <a:moveTo>
                  <a:pt x="0" y="0"/>
                </a:moveTo>
                <a:lnTo>
                  <a:pt x="6230759" y="0"/>
                </a:lnTo>
                <a:lnTo>
                  <a:pt x="6230759" y="4025264"/>
                </a:lnTo>
                <a:lnTo>
                  <a:pt x="0" y="4025264"/>
                </a:lnTo>
                <a:lnTo>
                  <a:pt x="0" y="0"/>
                </a:lnTo>
                <a:close/>
              </a:path>
            </a:pathLst>
          </a:custGeom>
          <a:blipFill>
            <a:blip r:embed="rId10"/>
            <a:stretch>
              <a:fillRect l="-1752" t="-6752" r="-1752" b="0"/>
            </a:stretch>
          </a:blipFill>
        </p:spPr>
      </p:sp>
      <p:sp>
        <p:nvSpPr>
          <p:cNvPr name="Freeform 6" id="6"/>
          <p:cNvSpPr/>
          <p:nvPr/>
        </p:nvSpPr>
        <p:spPr>
          <a:xfrm flipH="false" flipV="false" rot="0">
            <a:off x="7494281" y="4816684"/>
            <a:ext cx="3764973" cy="3751038"/>
          </a:xfrm>
          <a:custGeom>
            <a:avLst/>
            <a:gdLst/>
            <a:ahLst/>
            <a:cxnLst/>
            <a:rect r="r" b="b" t="t" l="l"/>
            <a:pathLst>
              <a:path h="3751038" w="3764973">
                <a:moveTo>
                  <a:pt x="0" y="0"/>
                </a:moveTo>
                <a:lnTo>
                  <a:pt x="3764972" y="0"/>
                </a:lnTo>
                <a:lnTo>
                  <a:pt x="3764972" y="3751038"/>
                </a:lnTo>
                <a:lnTo>
                  <a:pt x="0" y="3751038"/>
                </a:lnTo>
                <a:lnTo>
                  <a:pt x="0" y="0"/>
                </a:lnTo>
                <a:close/>
              </a:path>
            </a:pathLst>
          </a:custGeom>
          <a:blipFill>
            <a:blip r:embed="rId11"/>
            <a:stretch>
              <a:fillRect l="-4645" t="0" r="-4645" b="-9697"/>
            </a:stretch>
          </a:blipFill>
        </p:spPr>
      </p:sp>
      <p:sp>
        <p:nvSpPr>
          <p:cNvPr name="TextBox 7" id="7"/>
          <p:cNvSpPr txBox="true"/>
          <p:nvPr/>
        </p:nvSpPr>
        <p:spPr>
          <a:xfrm rot="0">
            <a:off x="2286585" y="822779"/>
            <a:ext cx="14180364" cy="1623300"/>
          </a:xfrm>
          <a:prstGeom prst="rect">
            <a:avLst/>
          </a:prstGeom>
        </p:spPr>
        <p:txBody>
          <a:bodyPr anchor="t" rtlCol="false" tIns="0" lIns="0" bIns="0" rIns="0">
            <a:spAutoFit/>
          </a:bodyPr>
          <a:lstStyle/>
          <a:p>
            <a:pPr algn="ctr">
              <a:lnSpc>
                <a:spcPts val="6663"/>
              </a:lnSpc>
            </a:pPr>
            <a:r>
              <a:rPr lang="en-US" sz="3829" spc="206">
                <a:solidFill>
                  <a:srgbClr val="440254"/>
                </a:solidFill>
                <a:latin typeface="Bosk"/>
              </a:rPr>
              <a:t>Geospatial and Temporal Patterns of Air Pollution and Their Influence on Population Health in Germany</a:t>
            </a:r>
          </a:p>
        </p:txBody>
      </p:sp>
      <p:sp>
        <p:nvSpPr>
          <p:cNvPr name="TextBox 8" id="8"/>
          <p:cNvSpPr txBox="true"/>
          <p:nvPr/>
        </p:nvSpPr>
        <p:spPr>
          <a:xfrm rot="0">
            <a:off x="8911233" y="5034915"/>
            <a:ext cx="465534" cy="198120"/>
          </a:xfrm>
          <a:prstGeom prst="rect">
            <a:avLst/>
          </a:prstGeom>
        </p:spPr>
        <p:txBody>
          <a:bodyPr anchor="t" rtlCol="false" tIns="0" lIns="0" bIns="0" rIns="0">
            <a:spAutoFit/>
          </a:bodyPr>
          <a:lstStyle/>
          <a:p>
            <a:pPr algn="ctr">
              <a:lnSpc>
                <a:spcPts val="1679"/>
              </a:lnSpc>
              <a:spcBef>
                <a:spcPct val="0"/>
              </a:spcBef>
            </a:pPr>
            <a:r>
              <a:rPr lang="en-US" sz="1200">
                <a:solidFill>
                  <a:srgbClr val="FFFFFF"/>
                </a:solidFill>
                <a:latin typeface="Moontime"/>
              </a:rPr>
              <a:t>Geospatial </a:t>
            </a:r>
          </a:p>
        </p:txBody>
      </p:sp>
      <p:sp>
        <p:nvSpPr>
          <p:cNvPr name="TextBox 9" id="9"/>
          <p:cNvSpPr txBox="true"/>
          <p:nvPr/>
        </p:nvSpPr>
        <p:spPr>
          <a:xfrm rot="0">
            <a:off x="13592446" y="8040742"/>
            <a:ext cx="5173725" cy="1217558"/>
          </a:xfrm>
          <a:prstGeom prst="rect">
            <a:avLst/>
          </a:prstGeom>
        </p:spPr>
        <p:txBody>
          <a:bodyPr anchor="t" rtlCol="false" tIns="0" lIns="0" bIns="0" rIns="0">
            <a:spAutoFit/>
          </a:bodyPr>
          <a:lstStyle/>
          <a:p>
            <a:pPr>
              <a:lnSpc>
                <a:spcPts val="3240"/>
              </a:lnSpc>
            </a:pPr>
            <a:r>
              <a:rPr lang="en-US" sz="2314">
                <a:solidFill>
                  <a:srgbClr val="2A281A"/>
                </a:solidFill>
                <a:latin typeface="Dreaming Outloud Sans Alt"/>
              </a:rPr>
              <a:t>Presented by</a:t>
            </a:r>
          </a:p>
          <a:p>
            <a:pPr>
              <a:lnSpc>
                <a:spcPts val="3240"/>
              </a:lnSpc>
            </a:pPr>
            <a:r>
              <a:rPr lang="en-US" sz="2314">
                <a:solidFill>
                  <a:srgbClr val="2A281A"/>
                </a:solidFill>
                <a:latin typeface="Dreaming Outloud Sans Alt"/>
              </a:rPr>
              <a:t>kiruthika subramaniam</a:t>
            </a:r>
          </a:p>
          <a:p>
            <a:pPr>
              <a:lnSpc>
                <a:spcPts val="3240"/>
              </a:lnSpc>
              <a:spcBef>
                <a:spcPct val="0"/>
              </a:spcBef>
            </a:pPr>
            <a:r>
              <a:rPr lang="en-US" sz="2314">
                <a:solidFill>
                  <a:srgbClr val="2A281A"/>
                </a:solidFill>
                <a:latin typeface="Dreaming Outloud Sans Alt"/>
              </a:rPr>
              <a:t>Rachana Patel</a:t>
            </a:r>
          </a:p>
        </p:txBody>
      </p:sp>
      <p:sp>
        <p:nvSpPr>
          <p:cNvPr name="TextBox 10" id="10"/>
          <p:cNvSpPr txBox="true"/>
          <p:nvPr/>
        </p:nvSpPr>
        <p:spPr>
          <a:xfrm rot="0">
            <a:off x="0" y="8895975"/>
            <a:ext cx="5454968" cy="280797"/>
          </a:xfrm>
          <a:prstGeom prst="rect">
            <a:avLst/>
          </a:prstGeom>
        </p:spPr>
        <p:txBody>
          <a:bodyPr anchor="t" rtlCol="false" tIns="0" lIns="0" bIns="0" rIns="0">
            <a:spAutoFit/>
          </a:bodyPr>
          <a:lstStyle/>
          <a:p>
            <a:pPr algn="ctr">
              <a:lnSpc>
                <a:spcPts val="2373"/>
              </a:lnSpc>
              <a:spcBef>
                <a:spcPct val="0"/>
              </a:spcBef>
            </a:pPr>
            <a:r>
              <a:rPr lang="en-US" sz="1695">
                <a:solidFill>
                  <a:srgbClr val="2A281A"/>
                </a:solidFill>
                <a:latin typeface="Hangyaboly"/>
              </a:rPr>
              <a:t>Data Source:</a:t>
            </a:r>
            <a:r>
              <a:rPr lang="en-US" sz="1695">
                <a:solidFill>
                  <a:srgbClr val="5271FF"/>
                </a:solidFill>
                <a:latin typeface="Hangyaboly"/>
              </a:rPr>
              <a:t> European Environmental Agency</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35866" y="-1668366"/>
            <a:ext cx="2924191" cy="3336733"/>
          </a:xfrm>
          <a:custGeom>
            <a:avLst/>
            <a:gdLst/>
            <a:ahLst/>
            <a:cxnLst/>
            <a:rect r="r" b="b" t="t" l="l"/>
            <a:pathLst>
              <a:path h="3336733" w="2924191">
                <a:moveTo>
                  <a:pt x="0" y="0"/>
                </a:moveTo>
                <a:lnTo>
                  <a:pt x="2924191" y="0"/>
                </a:lnTo>
                <a:lnTo>
                  <a:pt x="2924191" y="3336732"/>
                </a:lnTo>
                <a:lnTo>
                  <a:pt x="0" y="3336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966087" y="9138138"/>
            <a:ext cx="1321913" cy="1148862"/>
          </a:xfrm>
          <a:custGeom>
            <a:avLst/>
            <a:gdLst/>
            <a:ahLst/>
            <a:cxnLst/>
            <a:rect r="r" b="b" t="t" l="l"/>
            <a:pathLst>
              <a:path h="1148862" w="1321913">
                <a:moveTo>
                  <a:pt x="0" y="0"/>
                </a:moveTo>
                <a:lnTo>
                  <a:pt x="1321913" y="0"/>
                </a:lnTo>
                <a:lnTo>
                  <a:pt x="1321913" y="1148862"/>
                </a:lnTo>
                <a:lnTo>
                  <a:pt x="0" y="11488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840568" y="1218200"/>
            <a:ext cx="8989095" cy="7850600"/>
          </a:xfrm>
          <a:custGeom>
            <a:avLst/>
            <a:gdLst/>
            <a:ahLst/>
            <a:cxnLst/>
            <a:rect r="r" b="b" t="t" l="l"/>
            <a:pathLst>
              <a:path h="7850600" w="8989095">
                <a:moveTo>
                  <a:pt x="0" y="0"/>
                </a:moveTo>
                <a:lnTo>
                  <a:pt x="8989094" y="0"/>
                </a:lnTo>
                <a:lnTo>
                  <a:pt x="8989094" y="7850600"/>
                </a:lnTo>
                <a:lnTo>
                  <a:pt x="0" y="7850600"/>
                </a:lnTo>
                <a:lnTo>
                  <a:pt x="0" y="0"/>
                </a:lnTo>
                <a:close/>
              </a:path>
            </a:pathLst>
          </a:custGeom>
          <a:blipFill>
            <a:blip r:embed="rId7"/>
            <a:stretch>
              <a:fillRect l="-6126" t="0" r="-6928" b="0"/>
            </a:stretch>
          </a:blipFill>
          <a:ln cap="sq">
            <a:noFill/>
            <a:prstDash val="solid"/>
            <a:miter/>
          </a:ln>
        </p:spPr>
      </p:sp>
      <p:sp>
        <p:nvSpPr>
          <p:cNvPr name="TextBox 5" id="5"/>
          <p:cNvSpPr txBox="true"/>
          <p:nvPr/>
        </p:nvSpPr>
        <p:spPr>
          <a:xfrm rot="0">
            <a:off x="-1894204" y="1841768"/>
            <a:ext cx="7441840" cy="679449"/>
          </a:xfrm>
          <a:prstGeom prst="rect">
            <a:avLst/>
          </a:prstGeom>
        </p:spPr>
        <p:txBody>
          <a:bodyPr anchor="t" rtlCol="false" tIns="0" lIns="0" bIns="0" rIns="0">
            <a:spAutoFit/>
          </a:bodyPr>
          <a:lstStyle/>
          <a:p>
            <a:pPr algn="ctr">
              <a:lnSpc>
                <a:spcPts val="5600"/>
              </a:lnSpc>
            </a:pPr>
            <a:r>
              <a:rPr lang="en-US" sz="4000" u="sng">
                <a:solidFill>
                  <a:srgbClr val="FF3131"/>
                </a:solidFill>
                <a:latin typeface="Dreaming Outloud Sans"/>
              </a:rPr>
              <a:t>Air pollution</a:t>
            </a:r>
          </a:p>
        </p:txBody>
      </p:sp>
      <p:sp>
        <p:nvSpPr>
          <p:cNvPr name="TextBox 6" id="6"/>
          <p:cNvSpPr txBox="true"/>
          <p:nvPr/>
        </p:nvSpPr>
        <p:spPr>
          <a:xfrm rot="0">
            <a:off x="191996" y="2624088"/>
            <a:ext cx="8648571" cy="504627"/>
          </a:xfrm>
          <a:prstGeom prst="rect">
            <a:avLst/>
          </a:prstGeom>
        </p:spPr>
        <p:txBody>
          <a:bodyPr anchor="t" rtlCol="false" tIns="0" lIns="0" bIns="0" rIns="0">
            <a:spAutoFit/>
          </a:bodyPr>
          <a:lstStyle/>
          <a:p>
            <a:pPr marL="568418" indent="-284209" lvl="1">
              <a:lnSpc>
                <a:spcPts val="3685"/>
              </a:lnSpc>
              <a:buFont typeface="Arial"/>
              <a:buChar char="•"/>
            </a:pPr>
            <a:r>
              <a:rPr lang="en-US" sz="2632" spc="26">
                <a:solidFill>
                  <a:srgbClr val="000000"/>
                </a:solidFill>
                <a:latin typeface="Abstracted Dream JP"/>
              </a:rPr>
              <a:t>Air pollution is the presence of harmful substances in the air. </a:t>
            </a:r>
          </a:p>
        </p:txBody>
      </p:sp>
      <p:sp>
        <p:nvSpPr>
          <p:cNvPr name="TextBox 7" id="7"/>
          <p:cNvSpPr txBox="true"/>
          <p:nvPr/>
        </p:nvSpPr>
        <p:spPr>
          <a:xfrm rot="0">
            <a:off x="191996" y="4686970"/>
            <a:ext cx="4987409" cy="1657722"/>
          </a:xfrm>
          <a:prstGeom prst="rect">
            <a:avLst/>
          </a:prstGeom>
        </p:spPr>
        <p:txBody>
          <a:bodyPr anchor="t" rtlCol="false" tIns="0" lIns="0" bIns="0" rIns="0">
            <a:spAutoFit/>
          </a:bodyPr>
          <a:lstStyle/>
          <a:p>
            <a:pPr marL="521319" indent="-260660" lvl="1">
              <a:lnSpc>
                <a:spcPts val="4394"/>
              </a:lnSpc>
              <a:buFont typeface="Arial"/>
              <a:buChar char="•"/>
            </a:pPr>
            <a:r>
              <a:rPr lang="en-US" sz="2414" spc="164">
                <a:solidFill>
                  <a:srgbClr val="000000"/>
                </a:solidFill>
                <a:latin typeface="Abstracted Dream JP"/>
              </a:rPr>
              <a:t>NO2 (nitrogen dioxide)</a:t>
            </a:r>
          </a:p>
          <a:p>
            <a:pPr marL="521319" indent="-260660" lvl="1">
              <a:lnSpc>
                <a:spcPts val="4394"/>
              </a:lnSpc>
              <a:buFont typeface="Arial"/>
              <a:buChar char="•"/>
            </a:pPr>
            <a:r>
              <a:rPr lang="en-US" sz="2414" spc="164">
                <a:solidFill>
                  <a:srgbClr val="000000"/>
                </a:solidFill>
                <a:latin typeface="Abstracted Dream JP"/>
              </a:rPr>
              <a:t> O3 (ozone),</a:t>
            </a:r>
          </a:p>
          <a:p>
            <a:pPr marL="521319" indent="-260660" lvl="1">
              <a:lnSpc>
                <a:spcPts val="4394"/>
              </a:lnSpc>
              <a:buFont typeface="Arial"/>
              <a:buChar char="•"/>
            </a:pPr>
            <a:r>
              <a:rPr lang="en-US" sz="2414" spc="164">
                <a:solidFill>
                  <a:srgbClr val="000000"/>
                </a:solidFill>
                <a:latin typeface="Abstracted Dream JP"/>
              </a:rPr>
              <a:t>PM2.5 (fine particulate matter).</a:t>
            </a:r>
          </a:p>
        </p:txBody>
      </p:sp>
      <p:sp>
        <p:nvSpPr>
          <p:cNvPr name="TextBox 8" id="8"/>
          <p:cNvSpPr txBox="true"/>
          <p:nvPr/>
        </p:nvSpPr>
        <p:spPr>
          <a:xfrm rot="0">
            <a:off x="-1435866" y="3939820"/>
            <a:ext cx="7441840" cy="514349"/>
          </a:xfrm>
          <a:prstGeom prst="rect">
            <a:avLst/>
          </a:prstGeom>
        </p:spPr>
        <p:txBody>
          <a:bodyPr anchor="t" rtlCol="false" tIns="0" lIns="0" bIns="0" rIns="0">
            <a:spAutoFit/>
          </a:bodyPr>
          <a:lstStyle/>
          <a:p>
            <a:pPr algn="ctr">
              <a:lnSpc>
                <a:spcPts val="4200"/>
              </a:lnSpc>
            </a:pPr>
            <a:r>
              <a:rPr lang="en-US" sz="3000" u="sng">
                <a:solidFill>
                  <a:srgbClr val="FF3131"/>
                </a:solidFill>
                <a:latin typeface="Dreaming Outloud Sans"/>
              </a:rPr>
              <a:t>Common Air pollutants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66087" y="9138138"/>
            <a:ext cx="1321913" cy="1148862"/>
          </a:xfrm>
          <a:custGeom>
            <a:avLst/>
            <a:gdLst/>
            <a:ahLst/>
            <a:cxnLst/>
            <a:rect r="r" b="b" t="t" l="l"/>
            <a:pathLst>
              <a:path h="1148862" w="1321913">
                <a:moveTo>
                  <a:pt x="0" y="0"/>
                </a:moveTo>
                <a:lnTo>
                  <a:pt x="1321913" y="0"/>
                </a:lnTo>
                <a:lnTo>
                  <a:pt x="1321913" y="1148862"/>
                </a:lnTo>
                <a:lnTo>
                  <a:pt x="0" y="11488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62096" y="-1510865"/>
            <a:ext cx="2924191" cy="3336733"/>
          </a:xfrm>
          <a:custGeom>
            <a:avLst/>
            <a:gdLst/>
            <a:ahLst/>
            <a:cxnLst/>
            <a:rect r="r" b="b" t="t" l="l"/>
            <a:pathLst>
              <a:path h="3336733" w="2924191">
                <a:moveTo>
                  <a:pt x="0" y="0"/>
                </a:moveTo>
                <a:lnTo>
                  <a:pt x="2924192" y="0"/>
                </a:lnTo>
                <a:lnTo>
                  <a:pt x="2924192" y="3336732"/>
                </a:lnTo>
                <a:lnTo>
                  <a:pt x="0" y="3336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72098" y="2811418"/>
            <a:ext cx="15587202" cy="6475937"/>
          </a:xfrm>
          <a:custGeom>
            <a:avLst/>
            <a:gdLst/>
            <a:ahLst/>
            <a:cxnLst/>
            <a:rect r="r" b="b" t="t" l="l"/>
            <a:pathLst>
              <a:path h="6475937" w="15587202">
                <a:moveTo>
                  <a:pt x="0" y="0"/>
                </a:moveTo>
                <a:lnTo>
                  <a:pt x="15587202" y="0"/>
                </a:lnTo>
                <a:lnTo>
                  <a:pt x="15587202" y="6475936"/>
                </a:lnTo>
                <a:lnTo>
                  <a:pt x="0" y="6475936"/>
                </a:lnTo>
                <a:lnTo>
                  <a:pt x="0" y="0"/>
                </a:lnTo>
                <a:close/>
              </a:path>
            </a:pathLst>
          </a:custGeom>
          <a:blipFill>
            <a:blip r:embed="rId7"/>
            <a:stretch>
              <a:fillRect l="-324" t="-818" r="-324" b="0"/>
            </a:stretch>
          </a:blipFill>
          <a:ln cap="sq">
            <a:noFill/>
            <a:prstDash val="solid"/>
            <a:miter/>
          </a:ln>
        </p:spPr>
      </p:sp>
      <p:sp>
        <p:nvSpPr>
          <p:cNvPr name="TextBox 5" id="5"/>
          <p:cNvSpPr txBox="true"/>
          <p:nvPr/>
        </p:nvSpPr>
        <p:spPr>
          <a:xfrm rot="0">
            <a:off x="1672098" y="654553"/>
            <a:ext cx="15777236" cy="1787154"/>
          </a:xfrm>
          <a:prstGeom prst="rect">
            <a:avLst/>
          </a:prstGeom>
        </p:spPr>
        <p:txBody>
          <a:bodyPr anchor="t" rtlCol="false" tIns="0" lIns="0" bIns="0" rIns="0">
            <a:spAutoFit/>
          </a:bodyPr>
          <a:lstStyle/>
          <a:p>
            <a:pPr>
              <a:lnSpc>
                <a:spcPts val="5480"/>
              </a:lnSpc>
              <a:spcBef>
                <a:spcPct val="0"/>
              </a:spcBef>
            </a:pPr>
            <a:r>
              <a:rPr lang="en-US" sz="3914" u="sng">
                <a:solidFill>
                  <a:srgbClr val="FF3131"/>
                </a:solidFill>
                <a:latin typeface="Dreaming Outloud Sans Alt"/>
              </a:rPr>
              <a:t>State-by-State Air Pollution Trends in Germany Over Year:</a:t>
            </a:r>
          </a:p>
          <a:p>
            <a:pPr>
              <a:lnSpc>
                <a:spcPts val="4360"/>
              </a:lnSpc>
              <a:spcBef>
                <a:spcPct val="0"/>
              </a:spcBef>
            </a:pPr>
            <a:r>
              <a:rPr lang="en-US" sz="3114">
                <a:solidFill>
                  <a:srgbClr val="000000"/>
                </a:solidFill>
                <a:latin typeface="Abstracted Dream JP"/>
              </a:rPr>
              <a:t>T</a:t>
            </a:r>
            <a:r>
              <a:rPr lang="en-US" sz="3114">
                <a:solidFill>
                  <a:srgbClr val="000000"/>
                </a:solidFill>
                <a:latin typeface="Abstracted Dream JP"/>
              </a:rPr>
              <a:t>he pollution peak in 2019, but the subsequent decline in 2020 suggests progress in air quality control efforts.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2096" y="-1668366"/>
            <a:ext cx="2924191" cy="3336733"/>
          </a:xfrm>
          <a:custGeom>
            <a:avLst/>
            <a:gdLst/>
            <a:ahLst/>
            <a:cxnLst/>
            <a:rect r="r" b="b" t="t" l="l"/>
            <a:pathLst>
              <a:path h="3336733" w="2924191">
                <a:moveTo>
                  <a:pt x="0" y="0"/>
                </a:moveTo>
                <a:lnTo>
                  <a:pt x="2924192" y="0"/>
                </a:lnTo>
                <a:lnTo>
                  <a:pt x="2924192" y="3336732"/>
                </a:lnTo>
                <a:lnTo>
                  <a:pt x="0" y="3336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962994" y="8976699"/>
            <a:ext cx="1971677" cy="1713567"/>
          </a:xfrm>
          <a:custGeom>
            <a:avLst/>
            <a:gdLst/>
            <a:ahLst/>
            <a:cxnLst/>
            <a:rect r="r" b="b" t="t" l="l"/>
            <a:pathLst>
              <a:path h="1713567" w="1971677">
                <a:moveTo>
                  <a:pt x="0" y="0"/>
                </a:moveTo>
                <a:lnTo>
                  <a:pt x="1971677" y="0"/>
                </a:lnTo>
                <a:lnTo>
                  <a:pt x="1971677" y="1713567"/>
                </a:lnTo>
                <a:lnTo>
                  <a:pt x="0" y="1713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203093" y="3353259"/>
            <a:ext cx="13029427" cy="5905041"/>
          </a:xfrm>
          <a:custGeom>
            <a:avLst/>
            <a:gdLst/>
            <a:ahLst/>
            <a:cxnLst/>
            <a:rect r="r" b="b" t="t" l="l"/>
            <a:pathLst>
              <a:path h="5905041" w="13029427">
                <a:moveTo>
                  <a:pt x="0" y="0"/>
                </a:moveTo>
                <a:lnTo>
                  <a:pt x="13029428" y="0"/>
                </a:lnTo>
                <a:lnTo>
                  <a:pt x="13029428" y="5905041"/>
                </a:lnTo>
                <a:lnTo>
                  <a:pt x="0" y="5905041"/>
                </a:lnTo>
                <a:lnTo>
                  <a:pt x="0" y="0"/>
                </a:lnTo>
                <a:close/>
              </a:path>
            </a:pathLst>
          </a:custGeom>
          <a:blipFill>
            <a:blip r:embed="rId7"/>
            <a:stretch>
              <a:fillRect l="-100" t="-6690" r="-500" b="0"/>
            </a:stretch>
          </a:blipFill>
          <a:ln cap="sq">
            <a:noFill/>
            <a:prstDash val="solid"/>
            <a:miter/>
          </a:ln>
        </p:spPr>
      </p:sp>
      <p:sp>
        <p:nvSpPr>
          <p:cNvPr name="TextBox 5" id="5"/>
          <p:cNvSpPr txBox="true"/>
          <p:nvPr/>
        </p:nvSpPr>
        <p:spPr>
          <a:xfrm rot="0">
            <a:off x="1462096" y="508618"/>
            <a:ext cx="14921628" cy="2364880"/>
          </a:xfrm>
          <a:prstGeom prst="rect">
            <a:avLst/>
          </a:prstGeom>
        </p:spPr>
        <p:txBody>
          <a:bodyPr anchor="t" rtlCol="false" tIns="0" lIns="0" bIns="0" rIns="0">
            <a:spAutoFit/>
          </a:bodyPr>
          <a:lstStyle/>
          <a:p>
            <a:pPr>
              <a:lnSpc>
                <a:spcPts val="6086"/>
              </a:lnSpc>
            </a:pPr>
            <a:r>
              <a:rPr lang="en-US" sz="3272" u="sng">
                <a:solidFill>
                  <a:srgbClr val="FF3131"/>
                </a:solidFill>
                <a:latin typeface="Dreaming Outloud Sans Alt"/>
              </a:rPr>
              <a:t>Annual Average Air Pollution Levels in Germany: NO2, O3, and PM2.5</a:t>
            </a:r>
          </a:p>
          <a:p>
            <a:pPr marL="636143" indent="-318072" lvl="1">
              <a:lnSpc>
                <a:spcPts val="4183"/>
              </a:lnSpc>
              <a:buFont typeface="Arial"/>
              <a:buChar char="•"/>
            </a:pPr>
            <a:r>
              <a:rPr lang="en-US" sz="2946">
                <a:solidFill>
                  <a:srgbClr val="000000"/>
                </a:solidFill>
                <a:latin typeface="Abstracted Dream JP"/>
              </a:rPr>
              <a:t>The red line represents the air quality standards established by the World Health Organization (WHO)</a:t>
            </a:r>
          </a:p>
          <a:p>
            <a:pPr marL="636143" indent="-318072" lvl="1">
              <a:lnSpc>
                <a:spcPts val="4183"/>
              </a:lnSpc>
              <a:buFont typeface="Arial"/>
              <a:buChar char="•"/>
            </a:pPr>
            <a:r>
              <a:rPr lang="en-US" sz="2946">
                <a:solidFill>
                  <a:srgbClr val="000000"/>
                </a:solidFill>
                <a:latin typeface="Abstracted Dream JP"/>
              </a:rPr>
              <a:t>Nitrogen dioxide (NO2) and fine particulate matter (PM2.5) consistently maintain levels </a:t>
            </a:r>
          </a:p>
          <a:p>
            <a:pPr marL="636143" indent="-318072" lvl="1">
              <a:lnSpc>
                <a:spcPts val="4183"/>
              </a:lnSpc>
              <a:buFont typeface="Arial"/>
              <a:buChar char="•"/>
            </a:pPr>
            <a:r>
              <a:rPr lang="en-US" sz="2946">
                <a:solidFill>
                  <a:srgbClr val="000000"/>
                </a:solidFill>
                <a:latin typeface="Abstracted Dream JP"/>
              </a:rPr>
              <a:t>O3 levels exhibit a noticeable upward trend, particularly in recent years.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2736" y="1825867"/>
            <a:ext cx="8167355" cy="8255355"/>
          </a:xfrm>
          <a:custGeom>
            <a:avLst/>
            <a:gdLst/>
            <a:ahLst/>
            <a:cxnLst/>
            <a:rect r="r" b="b" t="t" l="l"/>
            <a:pathLst>
              <a:path h="8255355" w="8167355">
                <a:moveTo>
                  <a:pt x="0" y="0"/>
                </a:moveTo>
                <a:lnTo>
                  <a:pt x="8167355" y="0"/>
                </a:lnTo>
                <a:lnTo>
                  <a:pt x="8167355" y="8255356"/>
                </a:lnTo>
                <a:lnTo>
                  <a:pt x="0" y="8255356"/>
                </a:lnTo>
                <a:lnTo>
                  <a:pt x="0" y="0"/>
                </a:lnTo>
                <a:close/>
              </a:path>
            </a:pathLst>
          </a:custGeom>
          <a:blipFill>
            <a:blip r:embed="rId3"/>
            <a:stretch>
              <a:fillRect l="-6918" t="-396" r="-4404" b="-396"/>
            </a:stretch>
          </a:blipFill>
        </p:spPr>
      </p:sp>
      <p:sp>
        <p:nvSpPr>
          <p:cNvPr name="TextBox 3" id="3"/>
          <p:cNvSpPr txBox="true"/>
          <p:nvPr/>
        </p:nvSpPr>
        <p:spPr>
          <a:xfrm rot="0">
            <a:off x="9976719" y="1491176"/>
            <a:ext cx="8550060" cy="3242220"/>
          </a:xfrm>
          <a:prstGeom prst="rect">
            <a:avLst/>
          </a:prstGeom>
        </p:spPr>
        <p:txBody>
          <a:bodyPr anchor="t" rtlCol="false" tIns="0" lIns="0" bIns="0" rIns="0">
            <a:spAutoFit/>
          </a:bodyPr>
          <a:lstStyle/>
          <a:p>
            <a:pPr>
              <a:lnSpc>
                <a:spcPts val="5044"/>
              </a:lnSpc>
            </a:pPr>
          </a:p>
          <a:p>
            <a:pPr marL="778001" indent="-389001" lvl="1">
              <a:lnSpc>
                <a:spcPts val="5044"/>
              </a:lnSpc>
              <a:buFont typeface="Arial"/>
              <a:buChar char="•"/>
            </a:pPr>
            <a:r>
              <a:rPr lang="en-US" sz="3603">
                <a:solidFill>
                  <a:srgbClr val="000000"/>
                </a:solidFill>
                <a:latin typeface="Abstracted Dream JP"/>
              </a:rPr>
              <a:t> south region  with 37.2%</a:t>
            </a:r>
          </a:p>
          <a:p>
            <a:pPr marL="778001" indent="-389001" lvl="1">
              <a:lnSpc>
                <a:spcPts val="5044"/>
              </a:lnSpc>
              <a:buFont typeface="Arial"/>
              <a:buChar char="•"/>
            </a:pPr>
            <a:r>
              <a:rPr lang="en-US" sz="3603">
                <a:solidFill>
                  <a:srgbClr val="000000"/>
                </a:solidFill>
                <a:latin typeface="Abstracted Dream JP"/>
              </a:rPr>
              <a:t>  central region at 32.4%, </a:t>
            </a:r>
          </a:p>
          <a:p>
            <a:pPr marL="778001" indent="-389001" lvl="1">
              <a:lnSpc>
                <a:spcPts val="5044"/>
              </a:lnSpc>
              <a:buFont typeface="Arial"/>
              <a:buChar char="•"/>
            </a:pPr>
            <a:r>
              <a:rPr lang="en-US" sz="3603">
                <a:solidFill>
                  <a:srgbClr val="000000"/>
                </a:solidFill>
                <a:latin typeface="Abstracted Dream JP"/>
              </a:rPr>
              <a:t>  north region at30.4%</a:t>
            </a:r>
          </a:p>
          <a:p>
            <a:pPr>
              <a:lnSpc>
                <a:spcPts val="5044"/>
              </a:lnSpc>
            </a:pPr>
          </a:p>
        </p:txBody>
      </p:sp>
      <p:sp>
        <p:nvSpPr>
          <p:cNvPr name="Freeform 4" id="4"/>
          <p:cNvSpPr/>
          <p:nvPr/>
        </p:nvSpPr>
        <p:spPr>
          <a:xfrm flipH="false" flipV="false" rot="0">
            <a:off x="-1462096" y="-1510865"/>
            <a:ext cx="2924191" cy="3336733"/>
          </a:xfrm>
          <a:custGeom>
            <a:avLst/>
            <a:gdLst/>
            <a:ahLst/>
            <a:cxnLst/>
            <a:rect r="r" b="b" t="t" l="l"/>
            <a:pathLst>
              <a:path h="3336733" w="2924191">
                <a:moveTo>
                  <a:pt x="0" y="0"/>
                </a:moveTo>
                <a:lnTo>
                  <a:pt x="2924192" y="0"/>
                </a:lnTo>
                <a:lnTo>
                  <a:pt x="2924192" y="3336732"/>
                </a:lnTo>
                <a:lnTo>
                  <a:pt x="0" y="33367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966087" y="9138138"/>
            <a:ext cx="1321913" cy="1148862"/>
          </a:xfrm>
          <a:custGeom>
            <a:avLst/>
            <a:gdLst/>
            <a:ahLst/>
            <a:cxnLst/>
            <a:rect r="r" b="b" t="t" l="l"/>
            <a:pathLst>
              <a:path h="1148862" w="1321913">
                <a:moveTo>
                  <a:pt x="0" y="0"/>
                </a:moveTo>
                <a:lnTo>
                  <a:pt x="1321913" y="0"/>
                </a:lnTo>
                <a:lnTo>
                  <a:pt x="1321913" y="1148862"/>
                </a:lnTo>
                <a:lnTo>
                  <a:pt x="0" y="11488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082936" y="591163"/>
            <a:ext cx="14122127" cy="1234704"/>
          </a:xfrm>
          <a:prstGeom prst="rect">
            <a:avLst/>
          </a:prstGeom>
        </p:spPr>
        <p:txBody>
          <a:bodyPr anchor="t" rtlCol="false" tIns="0" lIns="0" bIns="0" rIns="0">
            <a:spAutoFit/>
          </a:bodyPr>
          <a:lstStyle/>
          <a:p>
            <a:pPr>
              <a:lnSpc>
                <a:spcPts val="5480"/>
              </a:lnSpc>
              <a:spcBef>
                <a:spcPct val="0"/>
              </a:spcBef>
            </a:pPr>
            <a:r>
              <a:rPr lang="en-US" sz="3914" u="sng">
                <a:solidFill>
                  <a:srgbClr val="FF3131"/>
                </a:solidFill>
                <a:latin typeface="Dreaming Outloud Sans Alt"/>
              </a:rPr>
              <a:t>Geographical Analysis of Air Pollution in Germany by Region</a:t>
            </a:r>
            <a:r>
              <a:rPr lang="en-US" sz="3914" u="sng">
                <a:solidFill>
                  <a:srgbClr val="FF3131"/>
                </a:solidFill>
                <a:latin typeface="Dreaming Outloud Sans Alt"/>
              </a:rPr>
              <a:t>:</a:t>
            </a:r>
          </a:p>
          <a:p>
            <a:pPr>
              <a:lnSpc>
                <a:spcPts val="4360"/>
              </a:lnSpc>
              <a:spcBef>
                <a:spcPct val="0"/>
              </a:spcBef>
            </a:pPr>
          </a:p>
        </p:txBody>
      </p:sp>
      <p:sp>
        <p:nvSpPr>
          <p:cNvPr name="TextBox 7" id="7"/>
          <p:cNvSpPr txBox="true"/>
          <p:nvPr/>
        </p:nvSpPr>
        <p:spPr>
          <a:xfrm rot="0">
            <a:off x="9375115" y="5191161"/>
            <a:ext cx="8591338" cy="1810262"/>
          </a:xfrm>
          <a:prstGeom prst="rect">
            <a:avLst/>
          </a:prstGeom>
        </p:spPr>
        <p:txBody>
          <a:bodyPr anchor="t" rtlCol="false" tIns="0" lIns="0" bIns="0" rIns="0">
            <a:spAutoFit/>
          </a:bodyPr>
          <a:lstStyle/>
          <a:p>
            <a:pPr>
              <a:lnSpc>
                <a:spcPts val="4696"/>
              </a:lnSpc>
              <a:spcBef>
                <a:spcPct val="0"/>
              </a:spcBef>
            </a:pPr>
            <a:r>
              <a:rPr lang="en-US" sz="3354">
                <a:solidFill>
                  <a:srgbClr val="000000"/>
                </a:solidFill>
                <a:latin typeface="Abstracted Dream JP"/>
              </a:rPr>
              <a:t>Southern region's pollution is high due to industries, urbanization, traffic, and trapping pollutants by climate.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303171"/>
            <a:ext cx="7536567" cy="5680658"/>
          </a:xfrm>
          <a:custGeom>
            <a:avLst/>
            <a:gdLst/>
            <a:ahLst/>
            <a:cxnLst/>
            <a:rect r="r" b="b" t="t" l="l"/>
            <a:pathLst>
              <a:path h="5680658" w="7536567">
                <a:moveTo>
                  <a:pt x="0" y="0"/>
                </a:moveTo>
                <a:lnTo>
                  <a:pt x="7536567" y="0"/>
                </a:lnTo>
                <a:lnTo>
                  <a:pt x="7536567" y="5680658"/>
                </a:lnTo>
                <a:lnTo>
                  <a:pt x="0" y="5680658"/>
                </a:lnTo>
                <a:lnTo>
                  <a:pt x="0" y="0"/>
                </a:lnTo>
                <a:close/>
              </a:path>
            </a:pathLst>
          </a:custGeom>
          <a:blipFill>
            <a:blip r:embed="rId3"/>
            <a:stretch>
              <a:fillRect l="0" t="0" r="-1034" b="0"/>
            </a:stretch>
          </a:blipFill>
        </p:spPr>
      </p:sp>
      <p:sp>
        <p:nvSpPr>
          <p:cNvPr name="Freeform 3" id="3"/>
          <p:cNvSpPr/>
          <p:nvPr/>
        </p:nvSpPr>
        <p:spPr>
          <a:xfrm flipH="false" flipV="false" rot="0">
            <a:off x="9908679" y="2854268"/>
            <a:ext cx="5806375" cy="6023727"/>
          </a:xfrm>
          <a:custGeom>
            <a:avLst/>
            <a:gdLst/>
            <a:ahLst/>
            <a:cxnLst/>
            <a:rect r="r" b="b" t="t" l="l"/>
            <a:pathLst>
              <a:path h="6023727" w="5806375">
                <a:moveTo>
                  <a:pt x="0" y="0"/>
                </a:moveTo>
                <a:lnTo>
                  <a:pt x="5806374" y="0"/>
                </a:lnTo>
                <a:lnTo>
                  <a:pt x="5806374" y="6023727"/>
                </a:lnTo>
                <a:lnTo>
                  <a:pt x="0" y="6023727"/>
                </a:lnTo>
                <a:lnTo>
                  <a:pt x="0" y="0"/>
                </a:lnTo>
                <a:close/>
              </a:path>
            </a:pathLst>
          </a:custGeom>
          <a:blipFill>
            <a:blip r:embed="rId4"/>
            <a:stretch>
              <a:fillRect l="-593" t="0" r="-3851" b="-524"/>
            </a:stretch>
          </a:blipFill>
        </p:spPr>
      </p:sp>
      <p:sp>
        <p:nvSpPr>
          <p:cNvPr name="TextBox 4" id="4"/>
          <p:cNvSpPr txBox="true"/>
          <p:nvPr/>
        </p:nvSpPr>
        <p:spPr>
          <a:xfrm rot="0">
            <a:off x="1028700" y="7886039"/>
            <a:ext cx="9258591" cy="553856"/>
          </a:xfrm>
          <a:prstGeom prst="rect">
            <a:avLst/>
          </a:prstGeom>
        </p:spPr>
        <p:txBody>
          <a:bodyPr anchor="t" rtlCol="false" tIns="0" lIns="0" bIns="0" rIns="0">
            <a:spAutoFit/>
          </a:bodyPr>
          <a:lstStyle/>
          <a:p>
            <a:pPr>
              <a:lnSpc>
                <a:spcPts val="4122"/>
              </a:lnSpc>
              <a:spcBef>
                <a:spcPct val="0"/>
              </a:spcBef>
            </a:pPr>
            <a:r>
              <a:rPr lang="en-US" sz="2944">
                <a:solidFill>
                  <a:srgbClr val="000000"/>
                </a:solidFill>
                <a:latin typeface="Abstracted Dream JP"/>
              </a:rPr>
              <a:t>PM2.5 causes the most premature deaths in all regions.</a:t>
            </a:r>
          </a:p>
        </p:txBody>
      </p:sp>
      <p:sp>
        <p:nvSpPr>
          <p:cNvPr name="TextBox 5" id="5"/>
          <p:cNvSpPr txBox="true"/>
          <p:nvPr/>
        </p:nvSpPr>
        <p:spPr>
          <a:xfrm rot="0">
            <a:off x="9535253" y="9023838"/>
            <a:ext cx="7058395" cy="563164"/>
          </a:xfrm>
          <a:prstGeom prst="rect">
            <a:avLst/>
          </a:prstGeom>
        </p:spPr>
        <p:txBody>
          <a:bodyPr anchor="t" rtlCol="false" tIns="0" lIns="0" bIns="0" rIns="0">
            <a:spAutoFit/>
          </a:bodyPr>
          <a:lstStyle/>
          <a:p>
            <a:pPr algn="ctr">
              <a:lnSpc>
                <a:spcPts val="4134"/>
              </a:lnSpc>
              <a:spcBef>
                <a:spcPct val="0"/>
              </a:spcBef>
            </a:pPr>
            <a:r>
              <a:rPr lang="en-US" sz="2953">
                <a:solidFill>
                  <a:srgbClr val="000000"/>
                </a:solidFill>
                <a:latin typeface="Abstracted Dream JP"/>
              </a:rPr>
              <a:t>Central has the highest premature deaths.</a:t>
            </a:r>
          </a:p>
        </p:txBody>
      </p:sp>
      <p:sp>
        <p:nvSpPr>
          <p:cNvPr name="Freeform 6" id="6"/>
          <p:cNvSpPr/>
          <p:nvPr/>
        </p:nvSpPr>
        <p:spPr>
          <a:xfrm flipH="false" flipV="false" rot="0">
            <a:off x="-1435866" y="-1668366"/>
            <a:ext cx="2924191" cy="3336733"/>
          </a:xfrm>
          <a:custGeom>
            <a:avLst/>
            <a:gdLst/>
            <a:ahLst/>
            <a:cxnLst/>
            <a:rect r="r" b="b" t="t" l="l"/>
            <a:pathLst>
              <a:path h="3336733" w="2924191">
                <a:moveTo>
                  <a:pt x="0" y="0"/>
                </a:moveTo>
                <a:lnTo>
                  <a:pt x="2924191" y="0"/>
                </a:lnTo>
                <a:lnTo>
                  <a:pt x="2924191" y="3336732"/>
                </a:lnTo>
                <a:lnTo>
                  <a:pt x="0" y="3336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966087" y="9138138"/>
            <a:ext cx="1321913" cy="1148862"/>
          </a:xfrm>
          <a:custGeom>
            <a:avLst/>
            <a:gdLst/>
            <a:ahLst/>
            <a:cxnLst/>
            <a:rect r="r" b="b" t="t" l="l"/>
            <a:pathLst>
              <a:path h="1148862" w="1321913">
                <a:moveTo>
                  <a:pt x="0" y="0"/>
                </a:moveTo>
                <a:lnTo>
                  <a:pt x="1321913" y="0"/>
                </a:lnTo>
                <a:lnTo>
                  <a:pt x="1321913" y="1148862"/>
                </a:lnTo>
                <a:lnTo>
                  <a:pt x="0" y="11488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46635" y="637368"/>
            <a:ext cx="15777236" cy="1234704"/>
          </a:xfrm>
          <a:prstGeom prst="rect">
            <a:avLst/>
          </a:prstGeom>
        </p:spPr>
        <p:txBody>
          <a:bodyPr anchor="t" rtlCol="false" tIns="0" lIns="0" bIns="0" rIns="0">
            <a:spAutoFit/>
          </a:bodyPr>
          <a:lstStyle/>
          <a:p>
            <a:pPr>
              <a:lnSpc>
                <a:spcPts val="5480"/>
              </a:lnSpc>
              <a:spcBef>
                <a:spcPct val="0"/>
              </a:spcBef>
            </a:pPr>
            <a:r>
              <a:rPr lang="en-US" sz="3914" u="sng">
                <a:solidFill>
                  <a:srgbClr val="FF3131"/>
                </a:solidFill>
                <a:latin typeface="Dreaming Outloud Sans Alt"/>
              </a:rPr>
              <a:t>Regional Analysis of Premature Deaths Caused by Pollutants:NO2,O3,PM2.5</a:t>
            </a:r>
          </a:p>
          <a:p>
            <a:pPr>
              <a:lnSpc>
                <a:spcPts val="436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14:trim st="0.0000" end="32958.1667"/>
                </p14:media>
              </p:ext>
            </p:extLst>
          </p:nvPr>
        </p:nvPicPr>
        <p:blipFill>
          <a:blip r:embed="rId3"/>
          <a:srcRect l="500" t="162" r="0" b="3960"/>
          <a:stretch>
            <a:fillRect/>
          </a:stretch>
        </p:blipFill>
        <p:spPr>
          <a:xfrm flipH="false" flipV="false" rot="0">
            <a:off x="156638" y="272186"/>
            <a:ext cx="17974723" cy="9742629"/>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AF6"/>
        </a:solidFill>
      </p:bgPr>
    </p:bg>
    <p:spTree>
      <p:nvGrpSpPr>
        <p:cNvPr id="1" name=""/>
        <p:cNvGrpSpPr/>
        <p:nvPr/>
      </p:nvGrpSpPr>
      <p:grpSpPr>
        <a:xfrm>
          <a:off x="0" y="0"/>
          <a:ext cx="0" cy="0"/>
          <a:chOff x="0" y="0"/>
          <a:chExt cx="0" cy="0"/>
        </a:xfrm>
      </p:grpSpPr>
      <p:sp>
        <p:nvSpPr>
          <p:cNvPr name="Freeform 2" id="2"/>
          <p:cNvSpPr/>
          <p:nvPr/>
        </p:nvSpPr>
        <p:spPr>
          <a:xfrm flipH="false" flipV="false" rot="0">
            <a:off x="-1435866" y="-1668366"/>
            <a:ext cx="2924191" cy="3336733"/>
          </a:xfrm>
          <a:custGeom>
            <a:avLst/>
            <a:gdLst/>
            <a:ahLst/>
            <a:cxnLst/>
            <a:rect r="r" b="b" t="t" l="l"/>
            <a:pathLst>
              <a:path h="3336733" w="2924191">
                <a:moveTo>
                  <a:pt x="0" y="0"/>
                </a:moveTo>
                <a:lnTo>
                  <a:pt x="2924191" y="0"/>
                </a:lnTo>
                <a:lnTo>
                  <a:pt x="2924191" y="3336732"/>
                </a:lnTo>
                <a:lnTo>
                  <a:pt x="0" y="3336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032618" y="9258300"/>
            <a:ext cx="1321913" cy="1148862"/>
          </a:xfrm>
          <a:custGeom>
            <a:avLst/>
            <a:gdLst/>
            <a:ahLst/>
            <a:cxnLst/>
            <a:rect r="r" b="b" t="t" l="l"/>
            <a:pathLst>
              <a:path h="1148862" w="1321913">
                <a:moveTo>
                  <a:pt x="0" y="0"/>
                </a:moveTo>
                <a:lnTo>
                  <a:pt x="1321913" y="0"/>
                </a:lnTo>
                <a:lnTo>
                  <a:pt x="1321913" y="1148862"/>
                </a:lnTo>
                <a:lnTo>
                  <a:pt x="0" y="11488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255382" y="1238014"/>
            <a:ext cx="15777236" cy="1234704"/>
          </a:xfrm>
          <a:prstGeom prst="rect">
            <a:avLst/>
          </a:prstGeom>
        </p:spPr>
        <p:txBody>
          <a:bodyPr anchor="t" rtlCol="false" tIns="0" lIns="0" bIns="0" rIns="0">
            <a:spAutoFit/>
          </a:bodyPr>
          <a:lstStyle/>
          <a:p>
            <a:pPr>
              <a:lnSpc>
                <a:spcPts val="5480"/>
              </a:lnSpc>
              <a:spcBef>
                <a:spcPct val="0"/>
              </a:spcBef>
            </a:pPr>
            <a:r>
              <a:rPr lang="en-US" sz="3914" u="sng">
                <a:solidFill>
                  <a:srgbClr val="FF3131"/>
                </a:solidFill>
                <a:latin typeface="Dreaming Outloud Sans Alt"/>
              </a:rPr>
              <a:t> Conclusion:</a:t>
            </a:r>
          </a:p>
          <a:p>
            <a:pPr>
              <a:lnSpc>
                <a:spcPts val="4360"/>
              </a:lnSpc>
              <a:spcBef>
                <a:spcPct val="0"/>
              </a:spcBef>
            </a:pPr>
          </a:p>
        </p:txBody>
      </p:sp>
      <p:sp>
        <p:nvSpPr>
          <p:cNvPr name="TextBox 5" id="5"/>
          <p:cNvSpPr txBox="true"/>
          <p:nvPr/>
        </p:nvSpPr>
        <p:spPr>
          <a:xfrm rot="0">
            <a:off x="1028700" y="1525491"/>
            <a:ext cx="8968721" cy="4735308"/>
          </a:xfrm>
          <a:prstGeom prst="rect">
            <a:avLst/>
          </a:prstGeom>
        </p:spPr>
        <p:txBody>
          <a:bodyPr anchor="t" rtlCol="false" tIns="0" lIns="0" bIns="0" rIns="0">
            <a:spAutoFit/>
          </a:bodyPr>
          <a:lstStyle/>
          <a:p>
            <a:pPr algn="just">
              <a:lnSpc>
                <a:spcPts val="4177"/>
              </a:lnSpc>
            </a:pPr>
          </a:p>
          <a:p>
            <a:pPr algn="just" marL="578200" indent="-289100" lvl="1">
              <a:lnSpc>
                <a:spcPts val="4177"/>
              </a:lnSpc>
              <a:buFont typeface="Arial"/>
              <a:buChar char="•"/>
            </a:pPr>
            <a:r>
              <a:rPr lang="en-US" sz="2678" u="sng">
                <a:solidFill>
                  <a:srgbClr val="000000"/>
                </a:solidFill>
                <a:latin typeface="Abstracted Dream JP"/>
              </a:rPr>
              <a:t>Progress and Challenges:</a:t>
            </a:r>
            <a:r>
              <a:rPr lang="en-US" sz="2678">
                <a:solidFill>
                  <a:srgbClr val="000000"/>
                </a:solidFill>
                <a:latin typeface="Abstracted Dream JP"/>
              </a:rPr>
              <a:t> Germany's efforts to combat air pollution have shown progress with a decline in 2020 compared to a peak in 2019. However, this journey is marked by ongoing challenges.</a:t>
            </a:r>
          </a:p>
          <a:p>
            <a:pPr algn="just" marL="578200" indent="-289100" lvl="1">
              <a:lnSpc>
                <a:spcPts val="4177"/>
              </a:lnSpc>
              <a:buFont typeface="Arial"/>
              <a:buChar char="•"/>
            </a:pPr>
            <a:r>
              <a:rPr lang="en-US" sz="2678" u="sng">
                <a:solidFill>
                  <a:srgbClr val="000000"/>
                </a:solidFill>
                <a:latin typeface="Abstracted Dream JP"/>
              </a:rPr>
              <a:t>Pollutant Focus:</a:t>
            </a:r>
            <a:r>
              <a:rPr lang="en-US" sz="2678">
                <a:solidFill>
                  <a:srgbClr val="000000"/>
                </a:solidFill>
                <a:latin typeface="Abstracted Dream JP"/>
              </a:rPr>
              <a:t> The primary pollutants of concern are  NO2,  PM2.5, and O3 which cause serious health impacts sometimes like premature deaths. These pollutants have varying trends and require continued attention.</a:t>
            </a:r>
          </a:p>
        </p:txBody>
      </p:sp>
      <p:sp>
        <p:nvSpPr>
          <p:cNvPr name="TextBox 6" id="6"/>
          <p:cNvSpPr txBox="true"/>
          <p:nvPr/>
        </p:nvSpPr>
        <p:spPr>
          <a:xfrm rot="0">
            <a:off x="1482064" y="6463430"/>
            <a:ext cx="15777236" cy="1135380"/>
          </a:xfrm>
          <a:prstGeom prst="rect">
            <a:avLst/>
          </a:prstGeom>
        </p:spPr>
        <p:txBody>
          <a:bodyPr anchor="t" rtlCol="false" tIns="0" lIns="0" bIns="0" rIns="0">
            <a:spAutoFit/>
          </a:bodyPr>
          <a:lstStyle/>
          <a:p>
            <a:pPr>
              <a:lnSpc>
                <a:spcPts val="4619"/>
              </a:lnSpc>
              <a:spcBef>
                <a:spcPct val="0"/>
              </a:spcBef>
            </a:pPr>
            <a:r>
              <a:rPr lang="en-US" sz="3299" u="sng">
                <a:solidFill>
                  <a:srgbClr val="FF3131"/>
                </a:solidFill>
                <a:latin typeface="Dreaming Outloud Sans Alt"/>
              </a:rPr>
              <a:t> Control Measures:</a:t>
            </a:r>
          </a:p>
          <a:p>
            <a:pPr>
              <a:lnSpc>
                <a:spcPts val="4619"/>
              </a:lnSpc>
              <a:spcBef>
                <a:spcPct val="0"/>
              </a:spcBef>
            </a:pPr>
          </a:p>
        </p:txBody>
      </p:sp>
      <p:sp>
        <p:nvSpPr>
          <p:cNvPr name="TextBox 7" id="7"/>
          <p:cNvSpPr txBox="true"/>
          <p:nvPr/>
        </p:nvSpPr>
        <p:spPr>
          <a:xfrm rot="0">
            <a:off x="1255382" y="6634880"/>
            <a:ext cx="5340587" cy="3509205"/>
          </a:xfrm>
          <a:prstGeom prst="rect">
            <a:avLst/>
          </a:prstGeom>
        </p:spPr>
        <p:txBody>
          <a:bodyPr anchor="t" rtlCol="false" tIns="0" lIns="0" bIns="0" rIns="0">
            <a:spAutoFit/>
          </a:bodyPr>
          <a:lstStyle/>
          <a:p>
            <a:pPr>
              <a:lnSpc>
                <a:spcPts val="3903"/>
              </a:lnSpc>
            </a:pPr>
          </a:p>
          <a:p>
            <a:pPr marL="601905" indent="-300953" lvl="1">
              <a:lnSpc>
                <a:spcPts val="3903"/>
              </a:lnSpc>
              <a:buFont typeface="Arial"/>
              <a:buChar char="•"/>
            </a:pPr>
            <a:r>
              <a:rPr lang="en-US" sz="2787">
                <a:solidFill>
                  <a:srgbClr val="000000"/>
                </a:solidFill>
                <a:latin typeface="Abstracted Dream JP"/>
              </a:rPr>
              <a:t>Act now for cleaner air</a:t>
            </a:r>
          </a:p>
          <a:p>
            <a:pPr marL="601905" indent="-300953" lvl="1">
              <a:lnSpc>
                <a:spcPts val="3903"/>
              </a:lnSpc>
              <a:buFont typeface="Arial"/>
              <a:buChar char="•"/>
            </a:pPr>
            <a:r>
              <a:rPr lang="en-US" sz="2787">
                <a:solidFill>
                  <a:srgbClr val="000000"/>
                </a:solidFill>
                <a:latin typeface="Abstracted Dream JP"/>
              </a:rPr>
              <a:t>Advocate for stronger policies</a:t>
            </a:r>
          </a:p>
          <a:p>
            <a:pPr marL="601905" indent="-300953" lvl="1">
              <a:lnSpc>
                <a:spcPts val="3903"/>
              </a:lnSpc>
              <a:buFont typeface="Arial"/>
              <a:buChar char="•"/>
            </a:pPr>
            <a:r>
              <a:rPr lang="en-US" sz="2787">
                <a:solidFill>
                  <a:srgbClr val="000000"/>
                </a:solidFill>
                <a:latin typeface="Abstracted Dream JP"/>
              </a:rPr>
              <a:t>Choose eco-friendly transportation</a:t>
            </a:r>
          </a:p>
          <a:p>
            <a:pPr marL="601905" indent="-300953" lvl="1">
              <a:lnSpc>
                <a:spcPts val="3903"/>
              </a:lnSpc>
              <a:buFont typeface="Arial"/>
              <a:buChar char="•"/>
            </a:pPr>
            <a:r>
              <a:rPr lang="en-US" sz="2787">
                <a:solidFill>
                  <a:srgbClr val="000000"/>
                </a:solidFill>
                <a:latin typeface="Abstracted Dream JP"/>
              </a:rPr>
              <a:t>Embrace green technologies</a:t>
            </a:r>
          </a:p>
          <a:p>
            <a:pPr marL="601905" indent="-300953" lvl="1">
              <a:lnSpc>
                <a:spcPts val="3903"/>
              </a:lnSpc>
              <a:buFont typeface="Arial"/>
              <a:buChar char="•"/>
            </a:pPr>
            <a:r>
              <a:rPr lang="en-US" sz="2787">
                <a:solidFill>
                  <a:srgbClr val="000000"/>
                </a:solidFill>
                <a:latin typeface="Abstracted Dream JP"/>
              </a:rPr>
              <a:t>Share knowledge to raise awareness</a:t>
            </a:r>
          </a:p>
          <a:p>
            <a:pPr>
              <a:lnSpc>
                <a:spcPts val="3903"/>
              </a:lnSpc>
            </a:pPr>
          </a:p>
        </p:txBody>
      </p:sp>
      <p:sp>
        <p:nvSpPr>
          <p:cNvPr name="Freeform 8" id="8"/>
          <p:cNvSpPr/>
          <p:nvPr/>
        </p:nvSpPr>
        <p:spPr>
          <a:xfrm flipH="false" flipV="false" rot="0">
            <a:off x="10537936" y="1893466"/>
            <a:ext cx="7155639" cy="5166229"/>
          </a:xfrm>
          <a:custGeom>
            <a:avLst/>
            <a:gdLst/>
            <a:ahLst/>
            <a:cxnLst/>
            <a:rect r="r" b="b" t="t" l="l"/>
            <a:pathLst>
              <a:path h="5166229" w="7155639">
                <a:moveTo>
                  <a:pt x="0" y="0"/>
                </a:moveTo>
                <a:lnTo>
                  <a:pt x="7155638" y="0"/>
                </a:lnTo>
                <a:lnTo>
                  <a:pt x="7155638" y="5166229"/>
                </a:lnTo>
                <a:lnTo>
                  <a:pt x="0" y="5166229"/>
                </a:lnTo>
                <a:lnTo>
                  <a:pt x="0" y="0"/>
                </a:lnTo>
                <a:close/>
              </a:path>
            </a:pathLst>
          </a:custGeom>
          <a:blipFill>
            <a:blip r:embed="rId7"/>
            <a:stretch>
              <a:fillRect l="0" t="-22694" r="0" b="-15582"/>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139353" y="1999388"/>
            <a:ext cx="9954891" cy="5366308"/>
          </a:xfrm>
          <a:custGeom>
            <a:avLst/>
            <a:gdLst/>
            <a:ahLst/>
            <a:cxnLst/>
            <a:rect r="r" b="b" t="t" l="l"/>
            <a:pathLst>
              <a:path h="5366308" w="9954891">
                <a:moveTo>
                  <a:pt x="0" y="0"/>
                </a:moveTo>
                <a:lnTo>
                  <a:pt x="9954891" y="0"/>
                </a:lnTo>
                <a:lnTo>
                  <a:pt x="9954891" y="5366308"/>
                </a:lnTo>
                <a:lnTo>
                  <a:pt x="0" y="5366308"/>
                </a:lnTo>
                <a:lnTo>
                  <a:pt x="0" y="0"/>
                </a:lnTo>
                <a:close/>
              </a:path>
            </a:pathLst>
          </a:custGeom>
          <a:blipFill>
            <a:blip r:embed="rId2"/>
            <a:stretch>
              <a:fillRect l="0" t="0" r="0" b="0"/>
            </a:stretch>
          </a:blipFill>
        </p:spPr>
      </p:sp>
      <p:sp>
        <p:nvSpPr>
          <p:cNvPr name="Freeform 3" id="3"/>
          <p:cNvSpPr/>
          <p:nvPr/>
        </p:nvSpPr>
        <p:spPr>
          <a:xfrm flipH="false" flipV="false" rot="0">
            <a:off x="-1462096" y="-1668366"/>
            <a:ext cx="2924191" cy="3336733"/>
          </a:xfrm>
          <a:custGeom>
            <a:avLst/>
            <a:gdLst/>
            <a:ahLst/>
            <a:cxnLst/>
            <a:rect r="r" b="b" t="t" l="l"/>
            <a:pathLst>
              <a:path h="3336733" w="2924191">
                <a:moveTo>
                  <a:pt x="0" y="0"/>
                </a:moveTo>
                <a:lnTo>
                  <a:pt x="2924192" y="0"/>
                </a:lnTo>
                <a:lnTo>
                  <a:pt x="2924192" y="3336732"/>
                </a:lnTo>
                <a:lnTo>
                  <a:pt x="0" y="3336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62994" y="8976699"/>
            <a:ext cx="1971677" cy="1713567"/>
          </a:xfrm>
          <a:custGeom>
            <a:avLst/>
            <a:gdLst/>
            <a:ahLst/>
            <a:cxnLst/>
            <a:rect r="r" b="b" t="t" l="l"/>
            <a:pathLst>
              <a:path h="1713567" w="1971677">
                <a:moveTo>
                  <a:pt x="0" y="0"/>
                </a:moveTo>
                <a:lnTo>
                  <a:pt x="1971677" y="0"/>
                </a:lnTo>
                <a:lnTo>
                  <a:pt x="1971677" y="1713567"/>
                </a:lnTo>
                <a:lnTo>
                  <a:pt x="0" y="1713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DAFwS8mW6wI</dc:identifier>
  <dcterms:modified xsi:type="dcterms:W3CDTF">2011-08-01T06:04:30Z</dcterms:modified>
  <cp:revision>1</cp:revision>
  <dc:title>Geospatial and Temporal Patterns of Air Pollution and Their Influence on Population Health in Germany</dc:title>
</cp:coreProperties>
</file>